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74" r:id="rId16"/>
    <p:sldId id="272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" Target="slide4.xml"/><Relationship Id="rId7" Type="http://schemas.openxmlformats.org/officeDocument/2006/relationships/image" Target="../media/image37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7.jpe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qm67wbB5Gm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aadkaadan/MCU4CTR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5.jpeg"/><Relationship Id="rId18" Type="http://schemas.openxmlformats.org/officeDocument/2006/relationships/image" Target="../media/image9.jpeg"/><Relationship Id="rId3" Type="http://schemas.openxmlformats.org/officeDocument/2006/relationships/slide" Target="slide6.xml"/><Relationship Id="rId7" Type="http://schemas.openxmlformats.org/officeDocument/2006/relationships/slide" Target="slide12.xml"/><Relationship Id="rId12" Type="http://schemas.openxmlformats.org/officeDocument/2006/relationships/image" Target="../media/image4.jpeg"/><Relationship Id="rId17" Type="http://schemas.openxmlformats.org/officeDocument/2006/relationships/image" Target="../media/image8.jpeg"/><Relationship Id="rId2" Type="http://schemas.openxmlformats.org/officeDocument/2006/relationships/slide" Target="slide5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3.png"/><Relationship Id="rId5" Type="http://schemas.openxmlformats.org/officeDocument/2006/relationships/slide" Target="slide7.xml"/><Relationship Id="rId15" Type="http://schemas.openxmlformats.org/officeDocument/2006/relationships/image" Target="../media/image6.jpeg"/><Relationship Id="rId10" Type="http://schemas.openxmlformats.org/officeDocument/2006/relationships/image" Target="../media/image2.jpeg"/><Relationship Id="rId19" Type="http://schemas.openxmlformats.org/officeDocument/2006/relationships/image" Target="../media/image10.png"/><Relationship Id="rId4" Type="http://schemas.openxmlformats.org/officeDocument/2006/relationships/slide" Target="slide10.xml"/><Relationship Id="rId9" Type="http://schemas.openxmlformats.org/officeDocument/2006/relationships/slide" Target="slide13.xml"/><Relationship Id="rId1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jpeg"/><Relationship Id="rId7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1627063"/>
          </a:xfrm>
        </p:spPr>
        <p:txBody>
          <a:bodyPr>
            <a:normAutofit/>
          </a:bodyPr>
          <a:lstStyle/>
          <a:p>
            <a:pPr rtl="1"/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المتحكمات</a:t>
            </a: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Microcontrollers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1F1D-B9AF-4F96-85D6-AFFD982AA0F2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المحاضرة 1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7C5990A-DA2F-4EBF-9ACA-ED2EB7917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Field Programmable Gate Array (FPGA)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154EFA1-1F9B-493F-9546-1AD5C35CA6D3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668A0-FB52-48E9-9E79-E7501825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أجهزة معالجة </a:t>
            </a:r>
            <a:r>
              <a:rPr lang="ar-SY" sz="2000" b="1" dirty="0" err="1"/>
              <a:t>تفرعية</a:t>
            </a:r>
            <a:r>
              <a:rPr lang="ar-SY" sz="2000" b="1" dirty="0"/>
              <a:t> تضم مصفوفة من البوابات القابلة للبرمجة تطورت عن </a:t>
            </a:r>
            <a:r>
              <a:rPr lang="en-US" sz="2000" b="1" dirty="0"/>
              <a:t>Programmable Logic Devices (PLDs)</a:t>
            </a:r>
            <a:endParaRPr lang="ar-SY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يتم برمجتها بلغات </a:t>
            </a:r>
            <a:r>
              <a:rPr lang="en-US" sz="2000" b="1" dirty="0"/>
              <a:t>HDL</a:t>
            </a:r>
            <a:r>
              <a:rPr lang="ar-SY" sz="2000" b="1" dirty="0"/>
              <a:t> على مستوى البوابات المنطقية أو بلغات عالية المستوى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يضم البعض منها ذواكر </a:t>
            </a:r>
            <a:r>
              <a:rPr lang="en-US" sz="2000" b="1" dirty="0"/>
              <a:t>RAM</a:t>
            </a:r>
            <a:r>
              <a:rPr lang="ar-SY" sz="2000" b="1" dirty="0"/>
              <a:t> ومبدلات </a:t>
            </a:r>
            <a:r>
              <a:rPr lang="en-US" sz="2000" b="1" dirty="0"/>
              <a:t>ADC/DAC</a:t>
            </a:r>
            <a:r>
              <a:rPr lang="ar-SY" sz="2000" b="1" dirty="0"/>
              <a:t> بالإضافة إلى طرفيات اتصال عالية السرعة ولكنها تحتاج إلى شرائح إلكترونية خارجية لأداء عملها (تغذية، ذواكر،...)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يصل تردد العمل قيها إلى سرعات عالية جداً</a:t>
            </a:r>
            <a:r>
              <a:rPr lang="en-US" sz="2000" b="1" dirty="0"/>
              <a:t> </a:t>
            </a:r>
            <a:r>
              <a:rPr lang="ar-SY" sz="2000" b="1" dirty="0"/>
              <a:t>(</a:t>
            </a:r>
            <a:r>
              <a:rPr lang="en-US" sz="2000" b="1" dirty="0"/>
              <a:t>&lt;1GHz</a:t>
            </a:r>
            <a:r>
              <a:rPr lang="ar-SY" sz="2000" b="1" dirty="0"/>
              <a:t>) ويصل عدد البوابات المنطقية إلى أكثر من 50 مليون بوابة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يمكن بناء معالجات صغيرة بشكل كامل على بعض أنواع </a:t>
            </a:r>
            <a:r>
              <a:rPr lang="en-US" sz="2000" b="1" dirty="0"/>
              <a:t>FPGA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تمتلك العديد من التطبيقات العسكرية وفي تجهيزات الاتصالات ومخدمات الشبكات </a:t>
            </a:r>
            <a:r>
              <a:rPr lang="en-US" sz="2000" b="1" dirty="0"/>
              <a:t>	   </a:t>
            </a:r>
            <a:r>
              <a:rPr lang="ar-SY" sz="2000" b="1" dirty="0"/>
              <a:t>ومعالجة الصورة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$2</a:t>
            </a:r>
            <a:r>
              <a:rPr lang="ar-SY" sz="2000" b="1" dirty="0"/>
              <a:t> وحتى حوالي </a:t>
            </a:r>
            <a:r>
              <a:rPr lang="en-US" sz="2000" b="1" dirty="0"/>
              <a:t>$10000+</a:t>
            </a:r>
            <a:r>
              <a:rPr lang="ar-SY" sz="2000" b="1" dirty="0"/>
              <a:t> 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Xilinx, Intel (Altera), Microsemi, Cypress</a:t>
            </a:r>
            <a:endParaRPr lang="ar-SY" sz="2000" b="1" dirty="0"/>
          </a:p>
        </p:txBody>
      </p:sp>
      <p:pic>
        <p:nvPicPr>
          <p:cNvPr id="5122" name="Picture 2" descr="https://upload.wikimedia.org/wikipedia/commons/3/35/Fpga_xilinx_spartan.jpg">
            <a:extLst>
              <a:ext uri="{FF2B5EF4-FFF2-40B4-BE49-F238E27FC236}">
                <a16:creationId xmlns:a16="http://schemas.microsoft.com/office/drawing/2014/main" id="{3DE314E1-675E-451D-B497-C03CA6BF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8" y="1076257"/>
            <a:ext cx="1320580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Related image">
            <a:extLst>
              <a:ext uri="{FF2B5EF4-FFF2-40B4-BE49-F238E27FC236}">
                <a16:creationId xmlns:a16="http://schemas.microsoft.com/office/drawing/2014/main" id="{46447D94-511C-4C61-B70B-4C1B3EE8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80" y="2734911"/>
            <a:ext cx="1982879" cy="15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pga manufacturers">
            <a:extLst>
              <a:ext uri="{FF2B5EF4-FFF2-40B4-BE49-F238E27FC236}">
                <a16:creationId xmlns:a16="http://schemas.microsoft.com/office/drawing/2014/main" id="{B36B4FD9-F0FB-411D-B270-9C9D940D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8" y="4247145"/>
            <a:ext cx="47529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211039F6-E1E7-4CE6-BB64-40CC2E65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187450"/>
            <a:ext cx="1547461" cy="15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8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Graphical Processing Unit (GPU)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29FD0B4-81E8-4154-8C5E-7FE5DD139E60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FF8BE-3CF2-42E1-A310-EA3F950C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1"/>
            <a:ext cx="8225318" cy="474152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معالجات متخصصة في معالجة الرسوميات والفيديو وتحليل الصورة 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تعتمد على بنية معالجة </a:t>
            </a:r>
            <a:r>
              <a:rPr lang="ar-SY" sz="2000" b="1" dirty="0" err="1"/>
              <a:t>تفرعية</a:t>
            </a:r>
            <a:r>
              <a:rPr lang="ar-SY" sz="2000" b="1" dirty="0"/>
              <a:t> لذلك تم استخدامها في كثير من تطبيقات الذكاء الصنعي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تم تطويرها لتطبيقات الألعاب الحاسوبية ومن ثم الهواتف المحمولة. مؤخراً استخدمت بشكل كبير في </a:t>
            </a:r>
            <a:r>
              <a:rPr lang="en-US" sz="2000" b="1" dirty="0"/>
              <a:t>bitcoin mining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$200</a:t>
            </a:r>
            <a:r>
              <a:rPr lang="ar-SY" sz="2000" b="1" dirty="0"/>
              <a:t> وحتى حوالي </a:t>
            </a:r>
            <a:r>
              <a:rPr lang="en-US" sz="2000" b="1" dirty="0"/>
              <a:t>$1000</a:t>
            </a:r>
            <a:r>
              <a:rPr lang="ar-SY" sz="2000" b="1" dirty="0"/>
              <a:t> 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Nvidia, Intel, AMD, Asus </a:t>
            </a:r>
            <a:endParaRPr lang="ar-SY" sz="2000" b="1" dirty="0"/>
          </a:p>
        </p:txBody>
      </p:sp>
      <p:pic>
        <p:nvPicPr>
          <p:cNvPr id="4098" name="Picture 2" descr="Image result for gpu processor">
            <a:extLst>
              <a:ext uri="{FF2B5EF4-FFF2-40B4-BE49-F238E27FC236}">
                <a16:creationId xmlns:a16="http://schemas.microsoft.com/office/drawing/2014/main" id="{E43F4A78-D21F-4B6D-92F3-D7D8F34E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4" y="1150706"/>
            <a:ext cx="2413802" cy="15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pu Nvidia logo">
            <a:extLst>
              <a:ext uri="{FF2B5EF4-FFF2-40B4-BE49-F238E27FC236}">
                <a16:creationId xmlns:a16="http://schemas.microsoft.com/office/drawing/2014/main" id="{B3A27C94-D9A4-4A05-B929-0BA83C2B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62" y="4206652"/>
            <a:ext cx="3613150" cy="16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97327BE4-BC11-448F-8437-A49E194E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05" y="5407570"/>
            <a:ext cx="1639657" cy="10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3F8F5440-10A5-4944-AF1D-B2430794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8" y="3076659"/>
            <a:ext cx="5285412" cy="27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pu Asus logo">
            <a:extLst>
              <a:ext uri="{FF2B5EF4-FFF2-40B4-BE49-F238E27FC236}">
                <a16:creationId xmlns:a16="http://schemas.microsoft.com/office/drawing/2014/main" id="{6CF973A6-EC8E-46D6-9C3D-C26B8D3C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24376" r="13501" b="25371"/>
          <a:stretch/>
        </p:blipFill>
        <p:spPr bwMode="auto">
          <a:xfrm>
            <a:off x="8421606" y="5590458"/>
            <a:ext cx="2473346" cy="9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23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Related image">
            <a:extLst>
              <a:ext uri="{FF2B5EF4-FFF2-40B4-BE49-F238E27FC236}">
                <a16:creationId xmlns:a16="http://schemas.microsoft.com/office/drawing/2014/main" id="{C51F6AF1-DC18-4EC7-8791-A2330F4CC7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1958"/>
            <a:ext cx="2546340" cy="14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Tensor Processing Unit (TPU)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60D3D6E9-A11A-424F-8995-F17007E67DF7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1251CB-8675-402B-9768-EE5E53127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جيل جديد من المعالجات مخصص لتطبيقات الذكاء الصنعي والشبكات العصبونية وخاصة التعلم العميق </a:t>
            </a:r>
            <a:r>
              <a:rPr lang="en-US" sz="2400" b="1" dirty="0"/>
              <a:t>deep learning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شريحة </a:t>
            </a:r>
            <a:r>
              <a:rPr lang="en-US" sz="2400" b="1" dirty="0"/>
              <a:t>TPU</a:t>
            </a:r>
            <a:r>
              <a:rPr lang="ar-SY" sz="2400" b="1" dirty="0"/>
              <a:t> من شركة </a:t>
            </a:r>
            <a:r>
              <a:rPr lang="en-US" sz="2400" b="1" dirty="0"/>
              <a:t>Google</a:t>
            </a:r>
            <a:r>
              <a:rPr lang="ar-SY" sz="2400" b="1" dirty="0"/>
              <a:t> ذات بنية </a:t>
            </a:r>
            <a:r>
              <a:rPr lang="ar-SY" sz="2400" b="1" dirty="0" err="1"/>
              <a:t>تفرعية</a:t>
            </a:r>
            <a:r>
              <a:rPr lang="ar-SY" sz="2400" b="1" dirty="0"/>
              <a:t> تحاكي الشبكات العصبونية وهي تشغل خوارزميات </a:t>
            </a:r>
            <a:r>
              <a:rPr lang="en-US" sz="2400" b="1" dirty="0"/>
              <a:t>TensorFlow</a:t>
            </a:r>
            <a:r>
              <a:rPr lang="ar-SY" sz="2400" b="1" dirty="0"/>
              <a:t> للتعلم العميق.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من أهم تطبيقاتها التعرف على الصور والأصوات وتحليل الكلام وكتابة اليد وغيرها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معظم شركات التكنلوجيا الكبرى العاملة في تطبيقات الذكاء الصنعي والتعلم العميق والتخزين </a:t>
            </a:r>
            <a:r>
              <a:rPr lang="ar-SY" sz="2400" b="1" dirty="0" err="1"/>
              <a:t>السحابي</a:t>
            </a:r>
            <a:r>
              <a:rPr lang="ar-SY" sz="2400" b="1" dirty="0"/>
              <a:t> تمتلك معالجات مشابهة: </a:t>
            </a:r>
            <a:r>
              <a:rPr lang="en-US" sz="2400" b="1" dirty="0"/>
              <a:t>Google, Amazon, Microsoft, Facebook, Nvidia, Intel, Apple, Alibaba, IBM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مؤخراً يتم إضافة بنية شبكات عصبونية </a:t>
            </a:r>
            <a:r>
              <a:rPr lang="ar-SY" sz="2400" b="1" dirty="0" err="1"/>
              <a:t>تفرعية</a:t>
            </a:r>
            <a:r>
              <a:rPr lang="ar-SY" sz="2400" b="1" dirty="0"/>
              <a:t> مع المعالجات والمتحكمات المصغرة لنقل بعض تطبيقات الذكاء الصنعي من المخدمات السحابية إلى المتحكمات المصغرة (ما يعرف ب </a:t>
            </a:r>
            <a:r>
              <a:rPr lang="en-US" sz="2400" b="1" dirty="0"/>
              <a:t>machine learning at the edge</a:t>
            </a:r>
            <a:r>
              <a:rPr lang="ar-SY" sz="2400" b="1" dirty="0"/>
              <a:t>)</a:t>
            </a:r>
          </a:p>
        </p:txBody>
      </p:sp>
      <p:pic>
        <p:nvPicPr>
          <p:cNvPr id="5" name="Picture 12" descr="Related image">
            <a:extLst>
              <a:ext uri="{FF2B5EF4-FFF2-40B4-BE49-F238E27FC236}">
                <a16:creationId xmlns:a16="http://schemas.microsoft.com/office/drawing/2014/main" id="{F7B3D88B-FCB0-4D04-9937-470D65B1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4" y="724197"/>
            <a:ext cx="2039153" cy="19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Related image">
            <a:extLst>
              <a:ext uri="{FF2B5EF4-FFF2-40B4-BE49-F238E27FC236}">
                <a16:creationId xmlns:a16="http://schemas.microsoft.com/office/drawing/2014/main" id="{AA76903D-0F3E-48E8-A9BD-804E9AA046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AF2F3183-F3FD-4A58-A84B-533021B5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84" y="1028419"/>
            <a:ext cx="2247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lated image">
            <a:extLst>
              <a:ext uri="{FF2B5EF4-FFF2-40B4-BE49-F238E27FC236}">
                <a16:creationId xmlns:a16="http://schemas.microsoft.com/office/drawing/2014/main" id="{B1AA5C1E-5A32-455A-BDEA-52497F06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25" y="2516049"/>
            <a:ext cx="2280024" cy="152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microsoft logo">
            <a:extLst>
              <a:ext uri="{FF2B5EF4-FFF2-40B4-BE49-F238E27FC236}">
                <a16:creationId xmlns:a16="http://schemas.microsoft.com/office/drawing/2014/main" id="{F4FA5ACA-80BC-4D7B-8BED-DE24EE667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" t="22221" r="7923" b="23821"/>
          <a:stretch/>
        </p:blipFill>
        <p:spPr bwMode="auto">
          <a:xfrm>
            <a:off x="337230" y="4917845"/>
            <a:ext cx="2355850" cy="9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amazon logo">
            <a:extLst>
              <a:ext uri="{FF2B5EF4-FFF2-40B4-BE49-F238E27FC236}">
                <a16:creationId xmlns:a16="http://schemas.microsoft.com/office/drawing/2014/main" id="{7CA3EB85-FA6E-4FB8-82AB-764E1D93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23" y="5833168"/>
            <a:ext cx="1829674" cy="6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gpu Nvidia logo">
            <a:extLst>
              <a:ext uri="{FF2B5EF4-FFF2-40B4-BE49-F238E27FC236}">
                <a16:creationId xmlns:a16="http://schemas.microsoft.com/office/drawing/2014/main" id="{D812D921-D171-41E5-9544-5E695E3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00" y="4180033"/>
            <a:ext cx="2558889" cy="11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7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Application Specific Integrated Circuit (ASIC)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64242C57-5A03-4541-8AB2-11E1C5F2BBE5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BD5303-F63E-46C5-96A4-AA989691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965770"/>
            <a:ext cx="7985802" cy="5612830"/>
          </a:xfrm>
        </p:spPr>
        <p:txBody>
          <a:bodyPr>
            <a:normAutofit fontScale="925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دارات متكاملة مصنعة خصيصاً لتطبيقات محددة. مثلا: ألعاب الكترونية، أجهزة اتصالات، إلكترونيات منزلية.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أقل كلفة وأخفض استهلاك طاقة كونها مصممة خصيصاً لأداء هذه المهمة. لكن إعادة البرمجة والضبط تكون محدودة جداً.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كلفة تطويرها مرتفعة جداً وقد تصل إلى عشرات أو مئات ملايين الدولارات لذلك تستخدم فقط في التطبيقات التي يكون سوقها واسع جداً.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عادة ما تقوم كثير من الشركات المتخصصة بتصميم الدارة المتكاملة بشكل كامل ولكنها لا تمتلك تقنيات التصنيع وتسمى حينها </a:t>
            </a:r>
            <a:r>
              <a:rPr lang="en-US" sz="2400" b="1" dirty="0"/>
              <a:t>Fabless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يتم إرسال التصميم لتصنيعه في معامل عملاقة لتصنيع الدارات </a:t>
            </a:r>
            <a:r>
              <a:rPr lang="ar-SY" sz="2400" b="1" dirty="0" err="1"/>
              <a:t>السيليكونية</a:t>
            </a:r>
            <a:r>
              <a:rPr lang="ar-SY" sz="2400" b="1" dirty="0"/>
              <a:t> مثل شركتي </a:t>
            </a:r>
            <a:r>
              <a:rPr lang="en-US" sz="2400" b="1" dirty="0"/>
              <a:t>TSMC</a:t>
            </a:r>
            <a:r>
              <a:rPr lang="ar-SY" sz="2400" b="1" dirty="0"/>
              <a:t> و </a:t>
            </a:r>
            <a:r>
              <a:rPr lang="en-US" sz="2400" b="1" dirty="0"/>
              <a:t>Global Foundries</a:t>
            </a:r>
            <a:endParaRPr lang="ar-SY" sz="2400" b="1" dirty="0"/>
          </a:p>
        </p:txBody>
      </p:sp>
      <p:pic>
        <p:nvPicPr>
          <p:cNvPr id="9218" name="Picture 2" descr="Image result for tsmc logo">
            <a:extLst>
              <a:ext uri="{FF2B5EF4-FFF2-40B4-BE49-F238E27FC236}">
                <a16:creationId xmlns:a16="http://schemas.microsoft.com/office/drawing/2014/main" id="{F6C4F3D5-72C1-4488-9BDC-2937CE7F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3" y="3854450"/>
            <a:ext cx="1475696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sic">
            <a:extLst>
              <a:ext uri="{FF2B5EF4-FFF2-40B4-BE49-F238E27FC236}">
                <a16:creationId xmlns:a16="http://schemas.microsoft.com/office/drawing/2014/main" id="{A8FE72A0-C018-4FE9-8EC4-8A3B6FC4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950201"/>
            <a:ext cx="1890887" cy="11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sic">
            <a:extLst>
              <a:ext uri="{FF2B5EF4-FFF2-40B4-BE49-F238E27FC236}">
                <a16:creationId xmlns:a16="http://schemas.microsoft.com/office/drawing/2014/main" id="{C7CF51E3-E08C-4C7A-8A6D-0DBD7873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9" y="2394115"/>
            <a:ext cx="1806316" cy="13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69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a CPU is Made!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A82B0-3345-470B-AB2A-FFBBB9053016}"/>
              </a:ext>
            </a:extLst>
          </p:cNvPr>
          <p:cNvSpPr/>
          <p:nvPr/>
        </p:nvSpPr>
        <p:spPr>
          <a:xfrm>
            <a:off x="2680289" y="4800084"/>
            <a:ext cx="68314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https://www.youtube.com/watch?v=qm67wbB5GmI</a:t>
            </a:r>
            <a:r>
              <a:rPr lang="ar-SY" sz="2400" dirty="0"/>
              <a:t>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319FE-2CAF-4302-AD85-F067C9F1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1579829"/>
            <a:ext cx="9264650" cy="26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raspberry pi">
            <a:extLst>
              <a:ext uri="{FF2B5EF4-FFF2-40B4-BE49-F238E27FC236}">
                <a16:creationId xmlns:a16="http://schemas.microsoft.com/office/drawing/2014/main" id="{A258344A-32C3-43B2-A875-CAEDF46E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15" y="2344985"/>
            <a:ext cx="3089275" cy="19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Single Board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8A35-244B-4CE9-AC01-CBB01F8B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965770"/>
            <a:ext cx="7985802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ظهر في العقد الماضي عدد كبير من الحواسيب الصناعية المدمجة وهي عبارة عن منظومة حاسوبية متكاملة بدون شاشة أو وسائل ادخال بشرية.. أي مصممة للتعامل مع الآلات وليس البشر.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غالباً ما تكون ذات مواصفات صناعية مرغوبة مثل تحمل درجات الحرارة والرطوبة العالية والموثوقية والحجم الصغير.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تتراوح أسعارها بين </a:t>
            </a:r>
            <a:r>
              <a:rPr lang="en-US" sz="2400" b="1" dirty="0"/>
              <a:t>$25</a:t>
            </a:r>
            <a:r>
              <a:rPr lang="ar-SY" sz="2400" b="1" dirty="0"/>
              <a:t> وحتى </a:t>
            </a:r>
            <a:r>
              <a:rPr lang="en-US" sz="2400" b="1" dirty="0"/>
              <a:t>$200</a:t>
            </a:r>
            <a:r>
              <a:rPr lang="ar-SY" sz="2400" b="1" dirty="0"/>
              <a:t> أو أكثر.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تشغل هذه الأجهزة أنظمة تشغيل كاملة وغالباً ما يكون نظام </a:t>
            </a:r>
            <a:r>
              <a:rPr lang="en-US" sz="2400" b="1" dirty="0"/>
              <a:t>Linux</a:t>
            </a:r>
            <a:r>
              <a:rPr lang="ar-SY" sz="2400" b="1" dirty="0"/>
              <a:t> ويتم ربطها مع الانترنت والشبكات السلكية واللاسلكية وخاصة في تطبيقات التحكم و</a:t>
            </a:r>
            <a:r>
              <a:rPr lang="en-US" sz="2400" b="1" dirty="0"/>
              <a:t>Internet of Things (IoT)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 من الأمثلة الشهيرة </a:t>
            </a:r>
            <a:r>
              <a:rPr lang="en-US" sz="2400" b="1" dirty="0"/>
              <a:t>Raspberry Pi and Beagle Bone (ARM based), Intel NUC, Intel Joule</a:t>
            </a:r>
            <a:endParaRPr lang="ar-SY" sz="2400" b="1" dirty="0"/>
          </a:p>
        </p:txBody>
      </p:sp>
      <p:pic>
        <p:nvPicPr>
          <p:cNvPr id="10242" name="Picture 2" descr="Image result for intel nuc">
            <a:extLst>
              <a:ext uri="{FF2B5EF4-FFF2-40B4-BE49-F238E27FC236}">
                <a16:creationId xmlns:a16="http://schemas.microsoft.com/office/drawing/2014/main" id="{5404607C-57F5-4503-9DE9-33616AA5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23544"/>
            <a:ext cx="2695254" cy="20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lated image">
            <a:extLst>
              <a:ext uri="{FF2B5EF4-FFF2-40B4-BE49-F238E27FC236}">
                <a16:creationId xmlns:a16="http://schemas.microsoft.com/office/drawing/2014/main" id="{A573A1FF-9F04-44A3-BE98-E257C889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659741"/>
            <a:ext cx="1666005" cy="246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single board computer">
            <a:extLst>
              <a:ext uri="{FF2B5EF4-FFF2-40B4-BE49-F238E27FC236}">
                <a16:creationId xmlns:a16="http://schemas.microsoft.com/office/drawing/2014/main" id="{AAB65B0E-0DBE-4A19-B9CD-A713C21D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70" y="4781855"/>
            <a:ext cx="2477174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5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www.industrialshields.com/web/image/product.product/512/image">
            <a:extLst>
              <a:ext uri="{FF2B5EF4-FFF2-40B4-BE49-F238E27FC236}">
                <a16:creationId xmlns:a16="http://schemas.microsoft.com/office/drawing/2014/main" id="{DEB68447-2ECC-4F25-AEFC-6B69968CC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"/>
          <a:stretch/>
        </p:blipFill>
        <p:spPr bwMode="auto">
          <a:xfrm>
            <a:off x="2054168" y="779369"/>
            <a:ext cx="2374897" cy="22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Industrial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19D8-3423-4BDD-B49F-F410D0D4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965770"/>
            <a:ext cx="7985802" cy="561283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المتحكمات الصناعية عبارة عن حواسيب صناعية مدمجة مع وحدات دخل وخرج تشابهية ورقمية تتحمل الظروف الصناعية بالإضافة إلى عدد من طرفيات الاتصال المختلفة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المتحكمات المنطقية القابلة للبرمجة </a:t>
            </a:r>
            <a:r>
              <a:rPr lang="en-US" sz="2400" b="1" dirty="0"/>
              <a:t>PLCs</a:t>
            </a:r>
            <a:r>
              <a:rPr lang="ar-SY" sz="2400" b="1" dirty="0"/>
              <a:t> من أكثر الأنواع استخداماً وغالباً تستخدم </a:t>
            </a:r>
            <a:r>
              <a:rPr lang="en-US" sz="2400" b="1" dirty="0"/>
              <a:t>FPGAs</a:t>
            </a:r>
            <a:r>
              <a:rPr lang="ar-SY" sz="2400" b="1" dirty="0"/>
              <a:t> لتحليل والاستجابة لإشارات بسرعات عالية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تكون المتحكمات مدمجة أو قابلة للتوسع ويمكن برمجتها بلغات كهربائية بسيطة (</a:t>
            </a:r>
            <a:r>
              <a:rPr lang="en-US" sz="2400" b="1" dirty="0"/>
              <a:t>ladder</a:t>
            </a:r>
            <a:r>
              <a:rPr lang="ar-SY" sz="2400" b="1" dirty="0"/>
              <a:t>) أو لغات عالية المستوى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تستخدم في أنظمة التحكم بالمحركات الصناعية متحكمات إشارة </a:t>
            </a:r>
            <a:r>
              <a:rPr lang="en-US" sz="2400" b="1" dirty="0"/>
              <a:t>DSC</a:t>
            </a:r>
            <a:r>
              <a:rPr lang="ar-SY" sz="2400" b="1" dirty="0"/>
              <a:t> أو متحكمات رقمية بمواصفات عالية لتنفيذ خوارزميات التحكم</a:t>
            </a:r>
          </a:p>
        </p:txBody>
      </p:sp>
      <p:pic>
        <p:nvPicPr>
          <p:cNvPr id="11266" name="Picture 2" descr="Image result for plc">
            <a:extLst>
              <a:ext uri="{FF2B5EF4-FFF2-40B4-BE49-F238E27FC236}">
                <a16:creationId xmlns:a16="http://schemas.microsoft.com/office/drawing/2014/main" id="{DD8995A0-84F9-41E5-A5DD-020C34CC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8" y="4288631"/>
            <a:ext cx="4051917" cy="21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plc">
            <a:extLst>
              <a:ext uri="{FF2B5EF4-FFF2-40B4-BE49-F238E27FC236}">
                <a16:creationId xmlns:a16="http://schemas.microsoft.com/office/drawing/2014/main" id="{B591D5A6-9351-4DD5-8E78-F9449905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8" y="2476306"/>
            <a:ext cx="1587247" cy="17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5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0BF6D4-7C75-4FDB-A9F2-AE3E304B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مشروع نظام تحكم رقمي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2C95-8B64-4510-87F3-5B05D2685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391"/>
            <a:ext cx="10515600" cy="981182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spcBef>
                <a:spcPts val="0"/>
              </a:spcBef>
            </a:pPr>
            <a:r>
              <a:rPr lang="ar-SY" sz="2000" b="1" dirty="0"/>
              <a:t>مشروع مشترك بين مادتي المعالجات (10 علامات) + التحكم الرقمي (10 علامات) </a:t>
            </a:r>
          </a:p>
          <a:p>
            <a:pPr algn="r" rtl="1">
              <a:lnSpc>
                <a:spcPct val="100000"/>
              </a:lnSpc>
            </a:pPr>
            <a:r>
              <a:rPr lang="ar-SY" sz="2000" b="1" dirty="0"/>
              <a:t>لقاءات دورية مع الطلاب كل أسبوعين وفق المخطط التالي (</a:t>
            </a:r>
            <a:r>
              <a:rPr lang="ar-SY" sz="2000" b="1" dirty="0">
                <a:solidFill>
                  <a:srgbClr val="FF0000"/>
                </a:solidFill>
              </a:rPr>
              <a:t>غياب أحد اللقاءات = علامة 0 في المشروع</a:t>
            </a:r>
            <a:r>
              <a:rPr lang="ar-SY" sz="2000" b="1" dirty="0"/>
              <a:t>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4B41B4-A980-4B90-BA77-EBEBF637B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03336"/>
              </p:ext>
            </p:extLst>
          </p:nvPr>
        </p:nvGraphicFramePr>
        <p:xfrm>
          <a:off x="2032000" y="2476547"/>
          <a:ext cx="8128000" cy="3774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7874">
                  <a:extLst>
                    <a:ext uri="{9D8B030D-6E8A-4147-A177-3AD203B41FA5}">
                      <a16:colId xmlns:a16="http://schemas.microsoft.com/office/drawing/2014/main" val="3579258363"/>
                    </a:ext>
                  </a:extLst>
                </a:gridCol>
                <a:gridCol w="1920126">
                  <a:extLst>
                    <a:ext uri="{9D8B030D-6E8A-4147-A177-3AD203B41FA5}">
                      <a16:colId xmlns:a16="http://schemas.microsoft.com/office/drawing/2014/main" val="1165735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SY" b="1" dirty="0"/>
                        <a:t>مطلوب تسليم</a:t>
                      </a:r>
                      <a:endParaRPr 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SY" b="1" dirty="0"/>
                        <a:t>التاريخ</a:t>
                      </a:r>
                      <a:endParaRPr 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56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اختيار الفرق + اختيار المشاريع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13-14/3/2019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6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اختيار العناصر </a:t>
                      </a:r>
                      <a:r>
                        <a:rPr lang="en-US" b="1" dirty="0"/>
                        <a:t>(Bill of Materials)</a:t>
                      </a:r>
                      <a:r>
                        <a:rPr lang="ar-SY" b="1" dirty="0"/>
                        <a:t> + ميزانية المشروع + مخطط الدارة </a:t>
                      </a:r>
                      <a:r>
                        <a:rPr lang="en-US" b="1" dirty="0"/>
                        <a:t>(Schematics)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27-28/3/2019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8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رسم الدارة المطبوعة + اختيار نظام التحكم + رسم المنظومة على برنامج محاكاة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10-11/4/2019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1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برمجة طرفيات المتحكم + خوارزمية التحكم + تشغيل المحاكاة وإجراء أي تعديلات على التصميم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24-25/4/2019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تصنيع وتجميع الدارة المطبوعة + فحص الدارة وبرمجتها + إصلاح الأخطاء + معايرة نظام التحكم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8-9/5/2019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39754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التقرير النهائي + مناقشة/عرض المشروع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22-23/5/2019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71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29-30/5/2019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2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18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0BF6D4-7C75-4FDB-A9F2-AE3E304B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ar-SY" b="1" dirty="0">
                <a:solidFill>
                  <a:srgbClr val="FF0000"/>
                </a:solidFill>
              </a:rPr>
              <a:t>مشروع نظام تحكم رقمي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2C95-8B64-4510-87F3-5B05D2685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94" y="873303"/>
            <a:ext cx="10218506" cy="5568594"/>
          </a:xfrm>
        </p:spPr>
        <p:txBody>
          <a:bodyPr>
            <a:normAutofit lnSpcReduction="10000"/>
          </a:bodyPr>
          <a:lstStyle/>
          <a:p>
            <a:pPr marL="0" indent="0"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ar-SY" b="1" dirty="0">
                <a:solidFill>
                  <a:srgbClr val="FF0000"/>
                </a:solidFill>
              </a:rPr>
              <a:t>اللقاء الأول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على كل فريق تسجيل أعضاء الفريق + مناقشة وتسجيل فكرة المشروع (5-10 دقائق لكل فريق).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الزمان: الأربعاء </a:t>
            </a:r>
            <a:r>
              <a:rPr lang="en-US" sz="2000" b="1" dirty="0"/>
              <a:t>13/3/2019</a:t>
            </a:r>
            <a:r>
              <a:rPr lang="ar-SY" sz="2000" b="1" dirty="0"/>
              <a:t> من 10:00 إلى 1:00 أو الخميس من 12:00 إلى 1:00.</a:t>
            </a:r>
            <a:endParaRPr lang="en-US" sz="2000" b="1" dirty="0"/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المكان: مكتب د. أسعد كعدان.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عدد أعضاء الفريق </a:t>
            </a:r>
            <a:r>
              <a:rPr lang="ar-SY" sz="2000" b="1" dirty="0">
                <a:solidFill>
                  <a:srgbClr val="FF0000"/>
                </a:solidFill>
              </a:rPr>
              <a:t>2 على الأكثر</a:t>
            </a:r>
            <a:r>
              <a:rPr lang="ar-SY" sz="2000" b="1" dirty="0"/>
              <a:t>.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سيتم عرض 5-6 أفكار رئيسة الأسبوع القادم وعلى كل فريق اختيار فكرة ما من القائمة وإضافة بعض التعديلات عليها. لا تقبل المشاريع المتكررة.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يجب تنفيذ المشروع بشكل عملي حصراً. يمكن طلب مساعدة طلاب أو مهندسين من خارج المشروع لتلحيم العناصر الالكترونية ولكن </a:t>
            </a:r>
            <a:r>
              <a:rPr lang="ar-SY" sz="2000" b="1" dirty="0">
                <a:solidFill>
                  <a:srgbClr val="FF0000"/>
                </a:solidFill>
              </a:rPr>
              <a:t>يمنع منعاً باتاً الحصول على تصميم جاهز</a:t>
            </a:r>
            <a:r>
              <a:rPr lang="ar-SY" sz="2000" b="1" dirty="0"/>
              <a:t>.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ar-SY" sz="2000" b="1" dirty="0"/>
              <a:t>من يعيد عملي المتحكمات فقط يمكن أن ينفذ مشروع بدون نظام تحكم ومن يعيد عملي تحكم 2 فقط يمكن أن ينفذ محاكاة لكامل النظام على </a:t>
            </a:r>
            <a:r>
              <a:rPr lang="ar-SY" sz="2000" b="1" dirty="0" err="1"/>
              <a:t>الماتلاب</a:t>
            </a:r>
            <a:r>
              <a:rPr lang="ar-SY" sz="2000" b="1" dirty="0"/>
              <a:t> فقط.</a:t>
            </a:r>
          </a:p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ar-SY" sz="2000" b="1" dirty="0"/>
          </a:p>
        </p:txBody>
      </p:sp>
    </p:spTree>
    <p:extLst>
      <p:ext uri="{BB962C8B-B14F-4D97-AF65-F5344CB8AC3E}">
        <p14:creationId xmlns:p14="http://schemas.microsoft.com/office/powerpoint/2010/main" val="28783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E69B-876E-42E2-9549-81DF7A81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2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Course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12D49-8C45-4D59-8F07-58690F8C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631"/>
            <a:ext cx="10515600" cy="4579332"/>
          </a:xfrm>
        </p:spPr>
        <p:txBody>
          <a:bodyPr>
            <a:normAutofit fontScale="7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أسبوعياً الخميس محاضرة ثانية</a:t>
            </a:r>
          </a:p>
          <a:p>
            <a:pPr algn="r" rtl="1">
              <a:lnSpc>
                <a:spcPct val="150000"/>
              </a:lnSpc>
            </a:pPr>
            <a:r>
              <a:rPr lang="ar-SY" b="1" dirty="0"/>
              <a:t>د. أسعد كعدان  – م. زكي حمامة</a:t>
            </a:r>
          </a:p>
          <a:p>
            <a:pPr algn="r" rtl="1">
              <a:lnSpc>
                <a:spcPct val="150000"/>
              </a:lnSpc>
            </a:pPr>
            <a:r>
              <a:rPr lang="ar-SY" b="1" dirty="0"/>
              <a:t>مراجع إضافية: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نوطة د. عبد الكريم محمد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محاضرات المخبر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الوثائق الفنية للمعالجات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الانترنت!  </a:t>
            </a:r>
          </a:p>
          <a:p>
            <a:pPr algn="r" rtl="1">
              <a:lnSpc>
                <a:spcPct val="150000"/>
              </a:lnSpc>
            </a:pPr>
            <a:r>
              <a:rPr lang="ar-SY" b="1" dirty="0"/>
              <a:t>يمكن تحميل مفتاح المادة </a:t>
            </a:r>
            <a:r>
              <a:rPr lang="en-US" b="1" dirty="0"/>
              <a:t>Syllabus</a:t>
            </a:r>
            <a:r>
              <a:rPr lang="ar-SY" b="1" dirty="0"/>
              <a:t> والمحاضرات من:</a:t>
            </a:r>
          </a:p>
          <a:p>
            <a:pPr marL="0" indent="0" algn="ctr" rtl="1">
              <a:lnSpc>
                <a:spcPct val="150000"/>
              </a:lnSpc>
              <a:buNone/>
            </a:pPr>
            <a:r>
              <a:rPr lang="en-US" b="1" dirty="0">
                <a:hlinkClick r:id="rId2"/>
              </a:rPr>
              <a:t>https://github.com/Asaadkaadan/MCU4CTRL</a:t>
            </a:r>
            <a:r>
              <a:rPr lang="ar-SY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32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mbedded systems applications">
            <a:extLst>
              <a:ext uri="{FF2B5EF4-FFF2-40B4-BE49-F238E27FC236}">
                <a16:creationId xmlns:a16="http://schemas.microsoft.com/office/drawing/2014/main" id="{DCE110C5-D967-49A2-B785-08F98394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35" y="110126"/>
            <a:ext cx="8850330" cy="663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1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57CC691D-2E80-43F8-9603-AC6851C158D2}"/>
              </a:ext>
            </a:extLst>
          </p:cNvPr>
          <p:cNvSpPr/>
          <p:nvPr/>
        </p:nvSpPr>
        <p:spPr>
          <a:xfrm>
            <a:off x="1112954" y="2477184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MCU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24E5D6ED-A939-4218-A1C7-19016DE1A8B8}"/>
              </a:ext>
            </a:extLst>
          </p:cNvPr>
          <p:cNvSpPr/>
          <p:nvPr/>
        </p:nvSpPr>
        <p:spPr>
          <a:xfrm>
            <a:off x="3225187" y="2486601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MPU (GPP)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8FC376F-02B7-447F-BAEB-4D3C25937ED2}"/>
              </a:ext>
            </a:extLst>
          </p:cNvPr>
          <p:cNvSpPr/>
          <p:nvPr/>
        </p:nvSpPr>
        <p:spPr>
          <a:xfrm>
            <a:off x="6117828" y="5827319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FPGA</a:t>
            </a:r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77A2F26F-BC98-4F8E-BFEA-93B804A90DE3}"/>
              </a:ext>
            </a:extLst>
          </p:cNvPr>
          <p:cNvSpPr/>
          <p:nvPr/>
        </p:nvSpPr>
        <p:spPr>
          <a:xfrm>
            <a:off x="6209198" y="2485489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DSP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DF2348B8-5610-45E7-97C9-AF9A14A81A66}"/>
              </a:ext>
            </a:extLst>
          </p:cNvPr>
          <p:cNvSpPr/>
          <p:nvPr/>
        </p:nvSpPr>
        <p:spPr>
          <a:xfrm>
            <a:off x="8626779" y="2474467"/>
            <a:ext cx="822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PSoC</a:t>
            </a:r>
            <a:endParaRPr lang="en-US" sz="2400" b="1" dirty="0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D5318E70-F926-43BD-89AC-2B4622A9F1FA}"/>
              </a:ext>
            </a:extLst>
          </p:cNvPr>
          <p:cNvSpPr/>
          <p:nvPr/>
        </p:nvSpPr>
        <p:spPr>
          <a:xfrm>
            <a:off x="3079493" y="5827321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TPU (AI Chip)</a:t>
            </a:r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D90BC33B-93D9-40E1-9468-84754D190B12}"/>
              </a:ext>
            </a:extLst>
          </p:cNvPr>
          <p:cNvSpPr/>
          <p:nvPr/>
        </p:nvSpPr>
        <p:spPr>
          <a:xfrm>
            <a:off x="1112954" y="5827320"/>
            <a:ext cx="74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GPU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0FE9A1EE-A2E4-4ADD-87CE-219249A861D0}"/>
              </a:ext>
            </a:extLst>
          </p:cNvPr>
          <p:cNvSpPr/>
          <p:nvPr/>
        </p:nvSpPr>
        <p:spPr>
          <a:xfrm>
            <a:off x="8687693" y="5827319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ASIC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252867B-2F08-4B6B-8850-F97D2EFA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46" y="510607"/>
            <a:ext cx="1887424" cy="17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icrocontroller">
            <a:extLst>
              <a:ext uri="{FF2B5EF4-FFF2-40B4-BE49-F238E27FC236}">
                <a16:creationId xmlns:a16="http://schemas.microsoft.com/office/drawing/2014/main" id="{633944C3-1266-4DF4-831C-94AEC27EC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9" y="338832"/>
            <a:ext cx="2146657" cy="21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sp">
            <a:extLst>
              <a:ext uri="{FF2B5EF4-FFF2-40B4-BE49-F238E27FC236}">
                <a16:creationId xmlns:a16="http://schemas.microsoft.com/office/drawing/2014/main" id="{E80B1FF9-FA0E-4EC6-8BF2-450E4179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13" y="614455"/>
            <a:ext cx="1613578" cy="1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soc">
            <a:extLst>
              <a:ext uri="{FF2B5EF4-FFF2-40B4-BE49-F238E27FC236}">
                <a16:creationId xmlns:a16="http://schemas.microsoft.com/office/drawing/2014/main" id="{6529CB29-089F-4671-81D5-80C0600E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34" y="768010"/>
            <a:ext cx="1887424" cy="137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C7AC7224-64B1-433A-8B10-D02876440739}"/>
              </a:ext>
            </a:extLst>
          </p:cNvPr>
          <p:cNvSpPr/>
          <p:nvPr/>
        </p:nvSpPr>
        <p:spPr>
          <a:xfrm>
            <a:off x="10677375" y="4057332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SoC</a:t>
            </a:r>
          </a:p>
        </p:txBody>
      </p:sp>
      <p:pic>
        <p:nvPicPr>
          <p:cNvPr id="2058" name="Picture 10" descr="Image result for gpu">
            <a:extLst>
              <a:ext uri="{FF2B5EF4-FFF2-40B4-BE49-F238E27FC236}">
                <a16:creationId xmlns:a16="http://schemas.microsoft.com/office/drawing/2014/main" id="{28EB27FD-0AC5-4ACB-A055-FE70ADAA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5" y="3811906"/>
            <a:ext cx="2385083" cy="158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907B52E9-7E43-42B4-A347-D6C5B792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23" y="3771546"/>
            <a:ext cx="2041498" cy="19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lated image">
            <a:extLst>
              <a:ext uri="{FF2B5EF4-FFF2-40B4-BE49-F238E27FC236}">
                <a16:creationId xmlns:a16="http://schemas.microsoft.com/office/drawing/2014/main" id="{DBF57D99-B744-4C88-A241-711FFDCB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92" y="3770573"/>
            <a:ext cx="2189521" cy="16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1388F230-0880-47C5-A2FC-99B21FD3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01" y="3539589"/>
            <a:ext cx="2130732" cy="21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soc">
            <a:extLst>
              <a:ext uri="{FF2B5EF4-FFF2-40B4-BE49-F238E27FC236}">
                <a16:creationId xmlns:a16="http://schemas.microsoft.com/office/drawing/2014/main" id="{B64C3A37-DEE5-4A91-9982-F8B47D6AD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7" t="9545" r="5576" b="4180"/>
          <a:stretch/>
        </p:blipFill>
        <p:spPr bwMode="auto">
          <a:xfrm>
            <a:off x="10012279" y="2332675"/>
            <a:ext cx="2130733" cy="18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95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microcontroller companies">
            <a:extLst>
              <a:ext uri="{FF2B5EF4-FFF2-40B4-BE49-F238E27FC236}">
                <a16:creationId xmlns:a16="http://schemas.microsoft.com/office/drawing/2014/main" id="{0B0A44DD-6674-4FAC-9D7F-75B35747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6" y="3786171"/>
            <a:ext cx="4480067" cy="22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Microcontrollers (MCUs)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158419DD-2DCA-4219-A25D-99AAEFA78A6D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pic>
        <p:nvPicPr>
          <p:cNvPr id="5" name="Picture 4" descr="Image result for microcontroller">
            <a:extLst>
              <a:ext uri="{FF2B5EF4-FFF2-40B4-BE49-F238E27FC236}">
                <a16:creationId xmlns:a16="http://schemas.microsoft.com/office/drawing/2014/main" id="{9A729DE8-4632-469F-A84D-CD56C24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8" y="796464"/>
            <a:ext cx="1471443" cy="147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icrocontroller">
            <a:extLst>
              <a:ext uri="{FF2B5EF4-FFF2-40B4-BE49-F238E27FC236}">
                <a16:creationId xmlns:a16="http://schemas.microsoft.com/office/drawing/2014/main" id="{ED0E7754-1285-44A7-8A17-F2DF6D54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0" y="2267907"/>
            <a:ext cx="1808775" cy="11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1BDA7FE-4B17-487B-8424-21C784AD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05" y="1597991"/>
            <a:ext cx="1414997" cy="105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D61284-5495-4BBB-BFAD-D141C036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310" y="1017141"/>
            <a:ext cx="8394842" cy="5708495"/>
          </a:xfrm>
        </p:spPr>
        <p:txBody>
          <a:bodyPr>
            <a:noAutofit/>
          </a:bodyPr>
          <a:lstStyle/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منظومة حاسوبية متكاملة مصغرة: معالج، دخل/خرج رقمي وتشابهي، ذواكر، مؤقتات،... تحتاج الحد الأدنى من العناصر الخارجية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أقل استهلاك طاقة من معظم الأنظمة المدمجة الأخرى (ما عدا </a:t>
            </a:r>
            <a:r>
              <a:rPr lang="en-US" sz="1800" b="1" dirty="0"/>
              <a:t>ASIC</a:t>
            </a:r>
            <a:r>
              <a:rPr lang="ar-SY" sz="1800" b="1" dirty="0"/>
              <a:t>)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تستخدم في التجهيزات المنزلية والتطبيقات التجارية والصناعية وخاصة التي تعمل بالبطاريات</a:t>
            </a:r>
            <a:endParaRPr lang="en-US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تستخدم غالباً في تطبيقات التحكم (محركات/طرفيات) وتجهيزات الدخل (مفاتيح..) والخرج (شاشات إظهار..) التي تحتاج معالجة بسيطة أو متوسطة التعقيد.</a:t>
            </a:r>
            <a:endParaRPr lang="en-US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أسعارها تتراوح من أقل من </a:t>
            </a:r>
            <a:r>
              <a:rPr lang="en-US" sz="1800" b="1" dirty="0"/>
              <a:t>$1</a:t>
            </a:r>
            <a:r>
              <a:rPr lang="ar-SY" sz="1800" b="1" dirty="0"/>
              <a:t> وحتى حوالي </a:t>
            </a:r>
            <a:r>
              <a:rPr lang="en-US" sz="1800" b="1" dirty="0"/>
              <a:t>$20</a:t>
            </a:r>
            <a:endParaRPr lang="ar-SY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عرض البيانات والتعليمات عادة 8 أو 16 أو 32 بت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تردد المعالج عادة </a:t>
            </a:r>
            <a:r>
              <a:rPr lang="en-US" sz="1800" b="1" dirty="0"/>
              <a:t>8-400 MHz</a:t>
            </a:r>
            <a:r>
              <a:rPr lang="ar-SY" sz="1800" b="1" dirty="0"/>
              <a:t> بالإضافة إلى ترددات خاصة بساعة الزمن الحقيقي </a:t>
            </a:r>
            <a:r>
              <a:rPr lang="en-US" sz="1800" b="1" dirty="0"/>
              <a:t>(RTC)</a:t>
            </a:r>
            <a:endParaRPr lang="ar-SY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ذواكر من نوع </a:t>
            </a:r>
            <a:r>
              <a:rPr lang="en-US" sz="1800" b="1" dirty="0"/>
              <a:t>Flash</a:t>
            </a:r>
            <a:r>
              <a:rPr lang="ar-SY" sz="1800" b="1" dirty="0"/>
              <a:t> تصل حتى </a:t>
            </a:r>
            <a:r>
              <a:rPr lang="en-US" sz="1800" b="1" dirty="0"/>
              <a:t>1-2 </a:t>
            </a:r>
            <a:r>
              <a:rPr lang="en-US" sz="1800" b="1" dirty="0" err="1"/>
              <a:t>Mbits</a:t>
            </a:r>
            <a:r>
              <a:rPr lang="ar-SY" sz="1800" b="1" dirty="0"/>
              <a:t> ومن نوع </a:t>
            </a:r>
            <a:r>
              <a:rPr lang="en-US" sz="1800" b="1" dirty="0"/>
              <a:t>SRAM</a:t>
            </a:r>
            <a:r>
              <a:rPr lang="ar-SY" sz="1800" b="1" dirty="0"/>
              <a:t> تصل حتى </a:t>
            </a:r>
            <a:r>
              <a:rPr lang="en-US" sz="1800" b="1" dirty="0"/>
              <a:t>1-2 </a:t>
            </a:r>
            <a:r>
              <a:rPr lang="en-US" sz="1800" b="1" dirty="0" err="1"/>
              <a:t>Mbits</a:t>
            </a:r>
            <a:r>
              <a:rPr lang="ar-SY" sz="1800" b="1" dirty="0"/>
              <a:t> 	         ولكن غالباً ما تكون صغيرة (</a:t>
            </a:r>
            <a:r>
              <a:rPr lang="en-US" sz="1800" b="1" dirty="0"/>
              <a:t>8-32 Kbits</a:t>
            </a:r>
            <a:r>
              <a:rPr lang="ar-SY" sz="1800" b="1" dirty="0"/>
              <a:t>)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مبدلات </a:t>
            </a:r>
            <a:r>
              <a:rPr lang="en-US" sz="1800" b="1" dirty="0"/>
              <a:t>ADC / DAC</a:t>
            </a:r>
            <a:r>
              <a:rPr lang="ar-SY" sz="1800" b="1" dirty="0"/>
              <a:t> بطول 10-12 بت غالباً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مؤقتات </a:t>
            </a:r>
            <a:r>
              <a:rPr lang="en-US" sz="1800" b="1" dirty="0"/>
              <a:t>timers</a:t>
            </a:r>
            <a:r>
              <a:rPr lang="ar-SY" sz="1800" b="1" dirty="0"/>
              <a:t> بعرض 8 أو 16 أو 32 بت مع إمكانية توليد </a:t>
            </a:r>
            <a:r>
              <a:rPr lang="en-US" sz="1800" b="1" dirty="0"/>
              <a:t>PWM</a:t>
            </a:r>
            <a:r>
              <a:rPr lang="ar-SY" sz="1800" b="1" dirty="0"/>
              <a:t> وقياس نبضات خارجية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من أشهر الشركات المصنعة: </a:t>
            </a:r>
            <a:r>
              <a:rPr lang="en-US" sz="1800" b="1" dirty="0" err="1"/>
              <a:t>STMicro</a:t>
            </a:r>
            <a:r>
              <a:rPr lang="en-US" sz="1800" b="1" dirty="0"/>
              <a:t>, TI, Microchip (Atmel), NXP, Freescale</a:t>
            </a:r>
            <a:endParaRPr lang="ar-SY" sz="1800" b="1" dirty="0"/>
          </a:p>
        </p:txBody>
      </p:sp>
    </p:spTree>
    <p:extLst>
      <p:ext uri="{BB962C8B-B14F-4D97-AF65-F5344CB8AC3E}">
        <p14:creationId xmlns:p14="http://schemas.microsoft.com/office/powerpoint/2010/main" val="328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pu companies">
            <a:extLst>
              <a:ext uri="{FF2B5EF4-FFF2-40B4-BE49-F238E27FC236}">
                <a16:creationId xmlns:a16="http://schemas.microsoft.com/office/drawing/2014/main" id="{E2CC292F-0EA0-4B3E-AFFE-4DFB8FC0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27" y="940998"/>
            <a:ext cx="2280007" cy="15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CBB47A2-77C8-4C55-A7E6-89DC2106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2" y="380054"/>
            <a:ext cx="1465513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Microprocessors (MPUs)</a:t>
            </a:r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7AD54D52-C1AC-447F-A409-C3C820D87908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773BF5-BAF9-4162-9803-D7EA9648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873303"/>
            <a:ext cx="8225318" cy="5852334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تسمى أحياناً </a:t>
            </a:r>
            <a:r>
              <a:rPr lang="en-US" sz="2000" b="1" dirty="0"/>
              <a:t>General Purpose Processors (GPPs)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وحدة معالجة مع بعض الذواكر المدمجة. تحتاج إلى عدد من دارات المتكاملة الخارجية للعمل (تغذية، ذواكر، دخل/خرج...)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بشكل عام تمتلك أعلى استهلاك طاقة بين الأنظمة الأخرى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تستخدم في الحواسيب الشخصية والصناعية والمخدمات السحابية </a:t>
            </a:r>
            <a:r>
              <a:rPr lang="en-US" sz="2000" b="1" dirty="0"/>
              <a:t>(cloud servers)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$100</a:t>
            </a:r>
            <a:r>
              <a:rPr lang="ar-SY" sz="2000" b="1" dirty="0"/>
              <a:t> وحتى حوالي </a:t>
            </a:r>
            <a:r>
              <a:rPr lang="en-US" sz="2000" b="1" dirty="0"/>
              <a:t>$1000</a:t>
            </a:r>
            <a:r>
              <a:rPr lang="ar-SY" sz="2000" b="1" dirty="0"/>
              <a:t> أو أكثر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عرض البيانات والتعليمات غالباً </a:t>
            </a:r>
            <a:r>
              <a:rPr lang="en-US" sz="2000" b="1" dirty="0"/>
              <a:t>64</a:t>
            </a:r>
            <a:r>
              <a:rPr lang="ar-SY" sz="2000" b="1" dirty="0"/>
              <a:t> بت وترددات من </a:t>
            </a:r>
            <a:r>
              <a:rPr lang="en-US" sz="2000" b="1" dirty="0"/>
              <a:t>800 MHz</a:t>
            </a:r>
            <a:r>
              <a:rPr lang="ar-SY" sz="2000" b="1" dirty="0"/>
              <a:t> إلى </a:t>
            </a:r>
            <a:r>
              <a:rPr lang="en-US" sz="2000" b="1" dirty="0"/>
              <a:t>3 GHz</a:t>
            </a:r>
            <a:endParaRPr lang="ar-SY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غالبا ما تكون مجمعة في عدة نوى </a:t>
            </a:r>
            <a:r>
              <a:rPr lang="en-US" sz="2000" b="1" dirty="0"/>
              <a:t>(multi-core)</a:t>
            </a:r>
            <a:r>
              <a:rPr lang="ar-SY" sz="2000" b="1" dirty="0"/>
              <a:t> بعدد 2 أو 4 أو 8 أو 16 (وتصل إلى مئات النوى في بعض المعالجات الخاصة بالمخدمات)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Intel, ARM, AMD</a:t>
            </a:r>
            <a:endParaRPr lang="ar-SY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تتميز معالجات </a:t>
            </a:r>
            <a:r>
              <a:rPr lang="en-US" sz="2000" b="1" dirty="0"/>
              <a:t>ARM</a:t>
            </a:r>
            <a:r>
              <a:rPr lang="ar-SY" sz="2000" b="1" dirty="0"/>
              <a:t> بانخفاض استهلاك الطاقة ولذلك تستخدم تقريباً في جميع الهواتف الذكية</a:t>
            </a:r>
            <a:endParaRPr lang="ar-SY" sz="2400" b="1" dirty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9BE3729-3813-4028-BCCD-FE42872D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296" y="3255853"/>
            <a:ext cx="1639657" cy="10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m logo">
            <a:extLst>
              <a:ext uri="{FF2B5EF4-FFF2-40B4-BE49-F238E27FC236}">
                <a16:creationId xmlns:a16="http://schemas.microsoft.com/office/drawing/2014/main" id="{917C02AD-D136-4CF0-9B1F-864B45D2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9" y="4375929"/>
            <a:ext cx="2027520" cy="60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d logo">
            <a:extLst>
              <a:ext uri="{FF2B5EF4-FFF2-40B4-BE49-F238E27FC236}">
                <a16:creationId xmlns:a16="http://schemas.microsoft.com/office/drawing/2014/main" id="{D20E480A-9FD4-4B90-8FB7-BEFF8790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" y="5137938"/>
            <a:ext cx="2537182" cy="142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rm processor">
            <a:extLst>
              <a:ext uri="{FF2B5EF4-FFF2-40B4-BE49-F238E27FC236}">
                <a16:creationId xmlns:a16="http://schemas.microsoft.com/office/drawing/2014/main" id="{D9721BE6-0434-4305-B4BF-6358ACBC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6" y="2655531"/>
            <a:ext cx="1514581" cy="7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Digital Signal Processors (DSPs)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D7F6D5B4-193B-433E-A4D8-5816E3532C76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A311F-BFCC-4E73-B63E-B001FA6B1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873303"/>
            <a:ext cx="8225318" cy="5852334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تسمى أحياناً </a:t>
            </a:r>
            <a:r>
              <a:rPr lang="en-US" sz="2000" b="1" dirty="0"/>
              <a:t>General Signal Controllers (DSCs)</a:t>
            </a:r>
            <a:r>
              <a:rPr lang="ar-SY" sz="2000" b="1" dirty="0"/>
              <a:t> إذا كانت تحتوي طرفيات شبيهة بالمتحكمات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تحتوي على طرفيات خاصة لمعالجة الإشارة الرقمية مثل وحدات </a:t>
            </a:r>
            <a:r>
              <a:rPr lang="en-US" sz="2000" b="1" dirty="0"/>
              <a:t>FFT</a:t>
            </a:r>
            <a:r>
              <a:rPr lang="ar-SY" sz="2000" b="1" dirty="0"/>
              <a:t>، مرشحات رقمية وغيرها تسمح بتنفيذ خوارزميات معالجة الإشارة أو معالجة الصورة بكل أسرع بكثير من تلك المنفذة على المتحكمات والمعالجات العامة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استهلاك طاقة أخفض مقارنة بأنظمة معالجة الإشارة الأخرى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عرض البيانات والتعليمات غالباً 32 أو </a:t>
            </a:r>
            <a:r>
              <a:rPr lang="en-US" sz="2000" b="1" dirty="0"/>
              <a:t>64</a:t>
            </a:r>
            <a:r>
              <a:rPr lang="ar-SY" sz="2000" b="1" dirty="0"/>
              <a:t> بت وترددات من عشرات إلى مئات </a:t>
            </a:r>
            <a:r>
              <a:rPr lang="en-US" sz="2000" b="1" dirty="0"/>
              <a:t>MHz</a:t>
            </a:r>
            <a:r>
              <a:rPr lang="ar-SY" sz="2000" b="1" dirty="0"/>
              <a:t> 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تستخدم في الأجهزة الصوتية وأجهزة العرض والفيديو والكاميرات وتجهيزات الاتصالات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$5</a:t>
            </a:r>
            <a:r>
              <a:rPr lang="ar-SY" sz="2000" b="1" dirty="0"/>
              <a:t> وحتى حوالي </a:t>
            </a:r>
            <a:r>
              <a:rPr lang="en-US" sz="2000" b="1" dirty="0"/>
              <a:t>$300</a:t>
            </a:r>
            <a:r>
              <a:rPr lang="ar-SY" sz="2000" b="1" dirty="0"/>
              <a:t> 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TI, Freescale (</a:t>
            </a:r>
            <a:r>
              <a:rPr lang="en-US" sz="2000" b="1" dirty="0" err="1"/>
              <a:t>Motorolla</a:t>
            </a:r>
            <a:r>
              <a:rPr lang="en-US" sz="2000" b="1" dirty="0"/>
              <a:t>), Analog Devices, Microchip</a:t>
            </a:r>
            <a:endParaRPr lang="ar-SY" sz="2000" b="1" dirty="0"/>
          </a:p>
        </p:txBody>
      </p:sp>
      <p:pic>
        <p:nvPicPr>
          <p:cNvPr id="5" name="Picture 6" descr="Image result for dsp">
            <a:extLst>
              <a:ext uri="{FF2B5EF4-FFF2-40B4-BE49-F238E27FC236}">
                <a16:creationId xmlns:a16="http://schemas.microsoft.com/office/drawing/2014/main" id="{13B4B8A0-F108-4F25-B294-4DD4133E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" y="1015147"/>
            <a:ext cx="1613578" cy="1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B5512A06-101C-4A7A-B85A-12F1EF9C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23" y="2517373"/>
            <a:ext cx="1299411" cy="13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i dsp processor">
            <a:extLst>
              <a:ext uri="{FF2B5EF4-FFF2-40B4-BE49-F238E27FC236}">
                <a16:creationId xmlns:a16="http://schemas.microsoft.com/office/drawing/2014/main" id="{A6A05D6B-1216-44B3-A4AC-98615544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63" y="4589605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E458E193-6E34-40E4-B48D-AFD60EDE5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1" r="18887"/>
          <a:stretch/>
        </p:blipFill>
        <p:spPr bwMode="auto">
          <a:xfrm>
            <a:off x="262848" y="2945419"/>
            <a:ext cx="1831280" cy="193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1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System on Chip (SoC)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E6A975F-C7AF-486C-9C50-1CDDADF2DE34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F612C2-8BC0-4338-8F9E-0D8A6D40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حل متكامل يجمع الأنظمة السابقة على شريحة واحدة. مثلاً </a:t>
            </a:r>
            <a:r>
              <a:rPr lang="en-US" sz="2400" b="1" dirty="0"/>
              <a:t>FPGA + MPUs</a:t>
            </a:r>
            <a:r>
              <a:rPr lang="ar-SY" sz="2400" b="1" dirty="0"/>
              <a:t> أو </a:t>
            </a:r>
            <a:r>
              <a:rPr lang="en-US" sz="2400" b="1" dirty="0"/>
              <a:t>MPU + MCU</a:t>
            </a:r>
            <a:r>
              <a:rPr lang="ar-SY" sz="2400" b="1" dirty="0"/>
              <a:t> أو </a:t>
            </a:r>
            <a:r>
              <a:rPr lang="en-US" sz="2400" b="1" dirty="0"/>
              <a:t>TPU + FPGA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أحياناً يمكن إضافة وحدات اتصال لاسلكية أو عناصر تشابهية أو حتى مقاومات ومكثفات سطحية إلى جانب المتحكمات والمعالجات الرقمية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غالباً ما تكون </a:t>
            </a:r>
            <a:r>
              <a:rPr lang="en-US" sz="2400" b="1" dirty="0"/>
              <a:t>SoCs</a:t>
            </a:r>
            <a:r>
              <a:rPr lang="ar-SY" sz="2400" b="1" dirty="0"/>
              <a:t> مصنعة لتطبيقات خاصة تحتاج أن تجمع أكثر من تقنية على نفس الشريحة وتكون ذات سوق واسع جداً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تستخدم بشكل كبير في الهواتف المحمولة حيث يتم جمع مودمات لاسلكية مختلفة ومعالجات صورة ومعالجات رقمية على نفس الشريحة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أسعارها من عشرات إلى مئات الدولارات (غالباً تصنع بكميات كبيرة)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من أشهر الشركات المصنعة: </a:t>
            </a:r>
            <a:r>
              <a:rPr lang="en-US" sz="2400" b="1" dirty="0"/>
              <a:t>Xilinx, </a:t>
            </a:r>
            <a:r>
              <a:rPr lang="en-US" sz="2400" b="1" dirty="0" err="1"/>
              <a:t>Qualcom</a:t>
            </a:r>
            <a:r>
              <a:rPr lang="en-US" sz="2400" b="1" dirty="0"/>
              <a:t>, Broadcom, Samsung, </a:t>
            </a:r>
            <a:r>
              <a:rPr lang="en-US" sz="2400" b="1" dirty="0" err="1"/>
              <a:t>Mediatek</a:t>
            </a:r>
            <a:endParaRPr lang="ar-SY" sz="2400" b="1" dirty="0"/>
          </a:p>
        </p:txBody>
      </p:sp>
      <p:pic>
        <p:nvPicPr>
          <p:cNvPr id="6146" name="Picture 2" descr="Image result for soc prices">
            <a:extLst>
              <a:ext uri="{FF2B5EF4-FFF2-40B4-BE49-F238E27FC236}">
                <a16:creationId xmlns:a16="http://schemas.microsoft.com/office/drawing/2014/main" id="{280F45CF-8D47-470B-AE40-5A73594D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3" y="905857"/>
            <a:ext cx="3267251" cy="17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6D59937F-E05C-437B-97FC-05C8EF982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9152" r="6862" b="5729"/>
          <a:stretch/>
        </p:blipFill>
        <p:spPr bwMode="auto">
          <a:xfrm>
            <a:off x="105159" y="2682571"/>
            <a:ext cx="1978702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soc">
            <a:extLst>
              <a:ext uri="{FF2B5EF4-FFF2-40B4-BE49-F238E27FC236}">
                <a16:creationId xmlns:a16="http://schemas.microsoft.com/office/drawing/2014/main" id="{A4CB2188-CAC2-4AC8-BA16-705C56EC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454525"/>
            <a:ext cx="2041525" cy="188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3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27B4689A-0AF5-46A2-9B40-B40A3285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276350"/>
            <a:ext cx="37782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Programmable System on Chip (</a:t>
            </a:r>
            <a:r>
              <a:rPr lang="en-US" b="1" dirty="0" err="1">
                <a:solidFill>
                  <a:srgbClr val="FF0000"/>
                </a:solidFill>
              </a:rPr>
              <a:t>PSoC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8F6C431-1151-4AAD-9505-97B818443DE2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F9380E-D223-4451-9371-3AED3834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يتم أحياناً تجميع طرفيات تشابهية ورقمية قابلة للبرمجة مع متحكمات ومعالجات على شريحة واحدة 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تكون الشريحة قابلة للبرمجة وإعادة التوزيع حيث يمكن تغيير أمكان الطرفيات وتوصيلاتها وخصائصها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أسعارها مقاربة لأسعار المتحكمات (أغلى قليلاً) 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لم تنتشر هذه التقنية كثيراً.. من أشهر الشركات المصنعة: </a:t>
            </a:r>
            <a:r>
              <a:rPr lang="en-US" sz="2400" b="1" dirty="0"/>
              <a:t>Cypress</a:t>
            </a:r>
            <a:endParaRPr lang="ar-SY" sz="2400" b="1" dirty="0"/>
          </a:p>
        </p:txBody>
      </p:sp>
      <p:pic>
        <p:nvPicPr>
          <p:cNvPr id="7172" name="Picture 4" descr="Image result for cypress logo">
            <a:extLst>
              <a:ext uri="{FF2B5EF4-FFF2-40B4-BE49-F238E27FC236}">
                <a16:creationId xmlns:a16="http://schemas.microsoft.com/office/drawing/2014/main" id="{33F464D4-7C64-40FA-8E8D-EA80BFE2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986337"/>
            <a:ext cx="38481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6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1484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Office Theme</vt:lpstr>
      <vt:lpstr>المتحكمات Microcontrollers</vt:lpstr>
      <vt:lpstr>Course Syllabus</vt:lpstr>
      <vt:lpstr>PowerPoint Presentation</vt:lpstr>
      <vt:lpstr>PowerPoint Presentation</vt:lpstr>
      <vt:lpstr>Microcontrollers (MCUs)</vt:lpstr>
      <vt:lpstr>Microprocessors (MPUs)</vt:lpstr>
      <vt:lpstr>Digital Signal Processors (DSPs)</vt:lpstr>
      <vt:lpstr>System on Chip (SoC)</vt:lpstr>
      <vt:lpstr>Programmable System on Chip (PSoC)</vt:lpstr>
      <vt:lpstr>Field Programmable Gate Array (FPGA)</vt:lpstr>
      <vt:lpstr>Graphical Processing Unit (GPU)</vt:lpstr>
      <vt:lpstr>Tensor Processing Unit (TPU)</vt:lpstr>
      <vt:lpstr>Application Specific Integrated Circuit (ASIC)</vt:lpstr>
      <vt:lpstr>How a CPU is Made!</vt:lpstr>
      <vt:lpstr>Single Board Computers</vt:lpstr>
      <vt:lpstr>Industrial Controllers</vt:lpstr>
      <vt:lpstr>مشروع نظام تحكم رقمي</vt:lpstr>
      <vt:lpstr>مشروع نظام تحكم رقمي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116</cp:revision>
  <dcterms:created xsi:type="dcterms:W3CDTF">2019-02-19T07:45:50Z</dcterms:created>
  <dcterms:modified xsi:type="dcterms:W3CDTF">2019-02-27T21:57:07Z</dcterms:modified>
</cp:coreProperties>
</file>